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8170c5746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170c5746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8170c57466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170c57466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8170c57466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170c57466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170c57466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170c57466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8170c57466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8170c57466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8170c5746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8170c5746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8170c57466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170c57466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8170c57466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170c57466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170c57466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170c57466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8170c57466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170c57466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8170c57466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170c57466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sccgov.org/sites/phd/news/Pages/press-release-03-13-20.aspx"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gsuite.google.com/products/meet/?utm_source=google&amp;utm_medium=cpc&amp;utm_campaign=na-US-all-en-dr-bkws-all-all-trial-b-dr-1008072&amp;utm_content=text-ad-none-any-DEV_c-CRE_425523771781-ADGP_Hybrid%20%7C%20AW%20SEM%20%7C%20BKWS%20~%20BMM%20%2F%2F%20Hangouts%20Meet-KWID_43700052388934736-kwd-299210509137&amp;utm_term=KW_%2Bgoogle%20%2Bmeet-ST_%2Bgoogle%20%2Bmeet&amp;gclid=Cj0KCQjw3qzzBRDnARIsAECmryp4DvE-HdI6NkD0BF3AZ9NagHqtw1Nm6HKPB53rTXFLGE3HcHVJEfoaAjQtEALw_wcB&amp;gclsrc=aw.ds" TargetMode="External"/><Relationship Id="rId4" Type="http://schemas.openxmlformats.org/officeDocument/2006/relationships/hyperlink" Target="https://zoom.us/" TargetMode="External"/><Relationship Id="rId5" Type="http://schemas.openxmlformats.org/officeDocument/2006/relationships/hyperlink" Target="https://8x8.vc/" TargetMode="External"/><Relationship Id="rId6"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1411500" y="3596200"/>
            <a:ext cx="6162300" cy="1269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500">
                <a:latin typeface="Avenir"/>
                <a:ea typeface="Avenir"/>
                <a:cs typeface="Avenir"/>
                <a:sym typeface="Avenir"/>
              </a:rPr>
              <a:t>VIRTUAL </a:t>
            </a:r>
            <a:r>
              <a:rPr b="1" lang="en" sz="3500">
                <a:latin typeface="Avenir"/>
                <a:ea typeface="Avenir"/>
                <a:cs typeface="Avenir"/>
                <a:sym typeface="Avenir"/>
              </a:rPr>
              <a:t>TRAINING FOR GROUP LEADERS</a:t>
            </a:r>
            <a:endParaRPr b="1" sz="3500">
              <a:latin typeface="Avenir"/>
              <a:ea typeface="Avenir"/>
              <a:cs typeface="Avenir"/>
              <a:sym typeface="Avenir"/>
            </a:endParaRPr>
          </a:p>
        </p:txBody>
      </p:sp>
      <p:pic>
        <p:nvPicPr>
          <p:cNvPr id="55" name="Google Shape;55;p13"/>
          <p:cNvPicPr preferRelativeResize="0"/>
          <p:nvPr/>
        </p:nvPicPr>
        <p:blipFill>
          <a:blip r:embed="rId3">
            <a:alphaModFix/>
          </a:blip>
          <a:stretch>
            <a:fillRect/>
          </a:stretch>
        </p:blipFill>
        <p:spPr>
          <a:xfrm>
            <a:off x="3079800" y="838200"/>
            <a:ext cx="2740373" cy="2605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377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latin typeface="Avenir"/>
                <a:ea typeface="Avenir"/>
                <a:cs typeface="Avenir"/>
                <a:sym typeface="Avenir"/>
              </a:rPr>
              <a:t>NEXT STEPS</a:t>
            </a:r>
            <a:endParaRPr b="1" sz="4000">
              <a:latin typeface="Avenir"/>
              <a:ea typeface="Avenir"/>
              <a:cs typeface="Avenir"/>
              <a:sym typeface="Avenir"/>
            </a:endParaRPr>
          </a:p>
        </p:txBody>
      </p:sp>
      <p:sp>
        <p:nvSpPr>
          <p:cNvPr id="119" name="Google Shape;119;p22"/>
          <p:cNvSpPr txBox="1"/>
          <p:nvPr>
            <p:ph idx="1" type="body"/>
          </p:nvPr>
        </p:nvSpPr>
        <p:spPr>
          <a:xfrm>
            <a:off x="4641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b="1" lang="en">
                <a:solidFill>
                  <a:schemeClr val="dk1"/>
                </a:solidFill>
              </a:rPr>
              <a:t>BE PROACTIVE: </a:t>
            </a:r>
            <a:r>
              <a:rPr lang="en">
                <a:solidFill>
                  <a:schemeClr val="dk1"/>
                </a:solidFill>
              </a:rPr>
              <a:t>Reach out to your group members and make a plan this week.  </a:t>
            </a:r>
            <a:endParaRPr>
              <a:solidFill>
                <a:schemeClr val="dk1"/>
              </a:solidFill>
            </a:endParaRPr>
          </a:p>
          <a:p>
            <a:pPr indent="-342900" lvl="0" marL="457200" rtl="0" algn="l">
              <a:spcBef>
                <a:spcPts val="0"/>
              </a:spcBef>
              <a:spcAft>
                <a:spcPts val="0"/>
              </a:spcAft>
              <a:buClr>
                <a:schemeClr val="dk1"/>
              </a:buClr>
              <a:buSzPts val="1800"/>
              <a:buChar char="●"/>
            </a:pPr>
            <a:r>
              <a:rPr b="1" lang="en">
                <a:solidFill>
                  <a:schemeClr val="dk1"/>
                </a:solidFill>
              </a:rPr>
              <a:t>STAY CONNECTED: </a:t>
            </a:r>
            <a:r>
              <a:rPr lang="en">
                <a:solidFill>
                  <a:schemeClr val="dk1"/>
                </a:solidFill>
              </a:rPr>
              <a:t>Don’t allow this situation to be an excuse for people to disconnect. </a:t>
            </a:r>
            <a:endParaRPr>
              <a:solidFill>
                <a:schemeClr val="dk1"/>
              </a:solidFill>
            </a:endParaRPr>
          </a:p>
          <a:p>
            <a:pPr indent="-342900" lvl="0" marL="457200" rtl="0" algn="l">
              <a:spcBef>
                <a:spcPts val="0"/>
              </a:spcBef>
              <a:spcAft>
                <a:spcPts val="0"/>
              </a:spcAft>
              <a:buClr>
                <a:schemeClr val="dk1"/>
              </a:buClr>
              <a:buSzPts val="1800"/>
              <a:buChar char="●"/>
            </a:pPr>
            <a:r>
              <a:rPr b="1" lang="en">
                <a:solidFill>
                  <a:schemeClr val="dk1"/>
                </a:solidFill>
              </a:rPr>
              <a:t>LISTEN: </a:t>
            </a:r>
            <a:r>
              <a:rPr lang="en">
                <a:solidFill>
                  <a:schemeClr val="dk1"/>
                </a:solidFill>
              </a:rPr>
              <a:t>This is not a normal situation. People need a place to share and process what they are going through and how it’s impacting them. Knowing how this impacts others helps us know how to help one another. </a:t>
            </a:r>
            <a:endParaRPr>
              <a:solidFill>
                <a:schemeClr val="dk1"/>
              </a:solidFill>
            </a:endParaRPr>
          </a:p>
          <a:p>
            <a:pPr indent="-342900" lvl="0" marL="457200" rtl="0" algn="l">
              <a:spcBef>
                <a:spcPts val="0"/>
              </a:spcBef>
              <a:spcAft>
                <a:spcPts val="0"/>
              </a:spcAft>
              <a:buClr>
                <a:schemeClr val="dk1"/>
              </a:buClr>
              <a:buSzPts val="1800"/>
              <a:buChar char="●"/>
            </a:pPr>
            <a:r>
              <a:rPr b="1" lang="en">
                <a:solidFill>
                  <a:schemeClr val="dk1"/>
                </a:solidFill>
              </a:rPr>
              <a:t>TAKE INITIATIVE: </a:t>
            </a:r>
            <a:r>
              <a:rPr lang="en">
                <a:solidFill>
                  <a:schemeClr val="dk1"/>
                </a:solidFill>
              </a:rPr>
              <a:t>Keep reaching out to those on your roster even if you don’t get a response at first. Send encouraging notes, Scripture via text, email, etc. </a:t>
            </a:r>
            <a:endParaRPr>
              <a:solidFill>
                <a:schemeClr val="dk1"/>
              </a:solidFill>
            </a:endParaRPr>
          </a:p>
          <a:p>
            <a:pPr indent="0" lvl="0" marL="0" rtl="0" algn="l">
              <a:spcBef>
                <a:spcPts val="0"/>
              </a:spcBef>
              <a:spcAft>
                <a:spcPts val="1600"/>
              </a:spcAft>
              <a:buNone/>
            </a:pPr>
            <a:r>
              <a:t/>
            </a:r>
            <a:endParaRPr>
              <a:latin typeface="Avenir"/>
              <a:ea typeface="Avenir"/>
              <a:cs typeface="Avenir"/>
              <a:sym typeface="Avenir"/>
            </a:endParaRPr>
          </a:p>
        </p:txBody>
      </p:sp>
      <p:pic>
        <p:nvPicPr>
          <p:cNvPr id="120" name="Google Shape;120;p22"/>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377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latin typeface="Avenir"/>
                <a:ea typeface="Avenir"/>
                <a:cs typeface="Avenir"/>
                <a:sym typeface="Avenir"/>
              </a:rPr>
              <a:t>NEXT STEPS</a:t>
            </a:r>
            <a:endParaRPr b="1" sz="4000">
              <a:latin typeface="Avenir"/>
              <a:ea typeface="Avenir"/>
              <a:cs typeface="Avenir"/>
              <a:sym typeface="Avenir"/>
            </a:endParaRPr>
          </a:p>
        </p:txBody>
      </p:sp>
      <p:sp>
        <p:nvSpPr>
          <p:cNvPr id="126" name="Google Shape;126;p23"/>
          <p:cNvSpPr txBox="1"/>
          <p:nvPr>
            <p:ph idx="1" type="body"/>
          </p:nvPr>
        </p:nvSpPr>
        <p:spPr>
          <a:xfrm>
            <a:off x="464100" y="11524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b="1" lang="en" sz="1600">
                <a:solidFill>
                  <a:schemeClr val="dk1"/>
                </a:solidFill>
              </a:rPr>
              <a:t>SERVE: </a:t>
            </a:r>
            <a:r>
              <a:rPr lang="en" sz="1600">
                <a:solidFill>
                  <a:schemeClr val="dk1"/>
                </a:solidFill>
              </a:rPr>
              <a:t>Identify needs in your group and help one another. Share resources, childcare, activities, etc. </a:t>
            </a:r>
            <a:endParaRPr sz="1600">
              <a:solidFill>
                <a:schemeClr val="dk1"/>
              </a:solidFill>
            </a:endParaRPr>
          </a:p>
          <a:p>
            <a:pPr indent="-330200" lvl="0" marL="457200" rtl="0" algn="l">
              <a:spcBef>
                <a:spcPts val="0"/>
              </a:spcBef>
              <a:spcAft>
                <a:spcPts val="0"/>
              </a:spcAft>
              <a:buClr>
                <a:schemeClr val="dk1"/>
              </a:buClr>
              <a:buSzPts val="1600"/>
              <a:buChar char="●"/>
            </a:pPr>
            <a:r>
              <a:rPr b="1" lang="en" sz="1600">
                <a:solidFill>
                  <a:schemeClr val="dk1"/>
                </a:solidFill>
              </a:rPr>
              <a:t>GET CREATIVE: </a:t>
            </a:r>
            <a:r>
              <a:rPr lang="en" sz="1600">
                <a:solidFill>
                  <a:schemeClr val="dk1"/>
                </a:solidFill>
              </a:rPr>
              <a:t>Continually find new ways to connect. Invite a neighbor or coworker to join you. </a:t>
            </a:r>
            <a:endParaRPr sz="1600">
              <a:solidFill>
                <a:schemeClr val="dk1"/>
              </a:solidFill>
            </a:endParaRPr>
          </a:p>
          <a:p>
            <a:pPr indent="-330200" lvl="0" marL="457200" rtl="0" algn="l">
              <a:spcBef>
                <a:spcPts val="0"/>
              </a:spcBef>
              <a:spcAft>
                <a:spcPts val="0"/>
              </a:spcAft>
              <a:buClr>
                <a:schemeClr val="dk1"/>
              </a:buClr>
              <a:buSzPts val="1600"/>
              <a:buChar char="●"/>
            </a:pPr>
            <a:r>
              <a:rPr b="1" lang="en" sz="1600">
                <a:solidFill>
                  <a:schemeClr val="dk1"/>
                </a:solidFill>
              </a:rPr>
              <a:t>CHECK-IN: </a:t>
            </a:r>
            <a:r>
              <a:rPr lang="en" sz="1600">
                <a:solidFill>
                  <a:schemeClr val="dk1"/>
                </a:solidFill>
              </a:rPr>
              <a:t>Communicate regularly with your coach and/or coordinator so our staff can know how to best support you. </a:t>
            </a:r>
            <a:endParaRPr sz="1600">
              <a:solidFill>
                <a:schemeClr val="dk1"/>
              </a:solidFill>
            </a:endParaRPr>
          </a:p>
          <a:p>
            <a:pPr indent="-330200" lvl="0" marL="457200" rtl="0" algn="l">
              <a:spcBef>
                <a:spcPts val="0"/>
              </a:spcBef>
              <a:spcAft>
                <a:spcPts val="0"/>
              </a:spcAft>
              <a:buClr>
                <a:schemeClr val="dk1"/>
              </a:buClr>
              <a:buSzPts val="1600"/>
              <a:buChar char="●"/>
            </a:pPr>
            <a:r>
              <a:rPr b="1" lang="en" sz="1600">
                <a:solidFill>
                  <a:schemeClr val="dk1"/>
                </a:solidFill>
              </a:rPr>
              <a:t>STAY POSITIVE: </a:t>
            </a:r>
            <a:r>
              <a:rPr lang="en" sz="1600">
                <a:solidFill>
                  <a:schemeClr val="dk1"/>
                </a:solidFill>
              </a:rPr>
              <a:t>Remember to communicate with Faith and Contagious Joy. We want to spread hope, not fear. We are taking extra precautions, not out of fear, but out of love and compassion for our neighbors and our community at large.</a:t>
            </a:r>
            <a:endParaRPr sz="1600">
              <a:solidFill>
                <a:schemeClr val="dk1"/>
              </a:solidFill>
            </a:endParaRPr>
          </a:p>
          <a:p>
            <a:pPr indent="-330200" lvl="0" marL="457200" rtl="0" algn="l">
              <a:spcBef>
                <a:spcPts val="0"/>
              </a:spcBef>
              <a:spcAft>
                <a:spcPts val="0"/>
              </a:spcAft>
              <a:buClr>
                <a:schemeClr val="dk1"/>
              </a:buClr>
              <a:buSzPts val="1600"/>
              <a:buChar char="●"/>
            </a:pPr>
            <a:r>
              <a:rPr b="1" lang="en" sz="1600">
                <a:solidFill>
                  <a:schemeClr val="dk1"/>
                </a:solidFill>
              </a:rPr>
              <a:t>PRAY: </a:t>
            </a:r>
            <a:r>
              <a:rPr lang="en" sz="1600">
                <a:solidFill>
                  <a:schemeClr val="dk1"/>
                </a:solidFill>
              </a:rPr>
              <a:t>Pray individually, pray together, and pray often. Consider meeting more often throughout the week for prayer. </a:t>
            </a:r>
            <a:endParaRPr sz="1600">
              <a:solidFill>
                <a:schemeClr val="dk1"/>
              </a:solidFill>
            </a:endParaRPr>
          </a:p>
          <a:p>
            <a:pPr indent="0" lvl="0" marL="0" rtl="0" algn="l">
              <a:spcBef>
                <a:spcPts val="0"/>
              </a:spcBef>
              <a:spcAft>
                <a:spcPts val="0"/>
              </a:spcAft>
              <a:buClr>
                <a:schemeClr val="dk1"/>
              </a:buClr>
              <a:buSzPts val="1100"/>
              <a:buFont typeface="Arial"/>
              <a:buNone/>
            </a:pPr>
            <a:r>
              <a:t/>
            </a:r>
            <a:endParaRPr>
              <a:latin typeface="Avenir"/>
              <a:ea typeface="Avenir"/>
              <a:cs typeface="Avenir"/>
              <a:sym typeface="Avenir"/>
            </a:endParaRPr>
          </a:p>
          <a:p>
            <a:pPr indent="0" lvl="0" marL="0" rtl="0" algn="l">
              <a:spcBef>
                <a:spcPts val="1600"/>
              </a:spcBef>
              <a:spcAft>
                <a:spcPts val="0"/>
              </a:spcAft>
              <a:buNone/>
            </a:pPr>
            <a:r>
              <a:t/>
            </a:r>
            <a:endParaRPr b="1" sz="1100">
              <a:solidFill>
                <a:schemeClr val="dk1"/>
              </a:solidFill>
            </a:endParaRPr>
          </a:p>
          <a:p>
            <a:pPr indent="0" lvl="0" marL="0" rtl="0" algn="l">
              <a:spcBef>
                <a:spcPts val="1600"/>
              </a:spcBef>
              <a:spcAft>
                <a:spcPts val="1600"/>
              </a:spcAft>
              <a:buNone/>
            </a:pPr>
            <a:r>
              <a:t/>
            </a:r>
            <a:endParaRPr>
              <a:latin typeface="Avenir"/>
              <a:ea typeface="Avenir"/>
              <a:cs typeface="Avenir"/>
              <a:sym typeface="Avenir"/>
            </a:endParaRPr>
          </a:p>
        </p:txBody>
      </p:sp>
      <p:pic>
        <p:nvPicPr>
          <p:cNvPr id="127" name="Google Shape;127;p23"/>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377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latin typeface="Avenir"/>
                <a:ea typeface="Avenir"/>
                <a:cs typeface="Avenir"/>
                <a:sym typeface="Avenir"/>
              </a:rPr>
              <a:t>VISION</a:t>
            </a:r>
            <a:endParaRPr b="1" sz="4000">
              <a:latin typeface="Avenir"/>
              <a:ea typeface="Avenir"/>
              <a:cs typeface="Avenir"/>
              <a:sym typeface="Aveni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Avenir"/>
                <a:ea typeface="Avenir"/>
                <a:cs typeface="Avenir"/>
                <a:sym typeface="Avenir"/>
              </a:rPr>
              <a:t>BOLD FAITH</a:t>
            </a:r>
            <a:r>
              <a:rPr b="1" lang="en">
                <a:latin typeface="Avenir"/>
                <a:ea typeface="Avenir"/>
                <a:cs typeface="Avenir"/>
                <a:sym typeface="Avenir"/>
              </a:rPr>
              <a:t> - </a:t>
            </a:r>
            <a:r>
              <a:rPr b="1" i="1" lang="en">
                <a:latin typeface="Avenir"/>
                <a:ea typeface="Avenir"/>
                <a:cs typeface="Avenir"/>
                <a:sym typeface="Avenir"/>
              </a:rPr>
              <a:t>Leverage obstacles as opportunities for God to do great things</a:t>
            </a:r>
            <a:endParaRPr b="1" i="1">
              <a:latin typeface="Avenir"/>
              <a:ea typeface="Avenir"/>
              <a:cs typeface="Avenir"/>
              <a:sym typeface="Avenir"/>
            </a:endParaRPr>
          </a:p>
          <a:p>
            <a:pPr indent="-342900" lvl="0" marL="457200" rtl="0" algn="l">
              <a:spcBef>
                <a:spcPts val="1600"/>
              </a:spcBef>
              <a:spcAft>
                <a:spcPts val="0"/>
              </a:spcAft>
              <a:buSzPts val="1800"/>
              <a:buFont typeface="Avenir"/>
              <a:buChar char="●"/>
            </a:pPr>
            <a:r>
              <a:rPr lang="en">
                <a:latin typeface="Avenir"/>
                <a:ea typeface="Avenir"/>
                <a:cs typeface="Avenir"/>
                <a:sym typeface="Avenir"/>
              </a:rPr>
              <a:t>Opportunities to reach out &amp; serve our community.</a:t>
            </a:r>
            <a:br>
              <a:rPr lang="en">
                <a:latin typeface="Avenir"/>
                <a:ea typeface="Avenir"/>
                <a:cs typeface="Avenir"/>
                <a:sym typeface="Avenir"/>
              </a:rPr>
            </a:b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Allows for social connection to be formed and enhanced.</a:t>
            </a:r>
            <a:br>
              <a:rPr lang="en">
                <a:latin typeface="Avenir"/>
                <a:ea typeface="Avenir"/>
                <a:cs typeface="Avenir"/>
                <a:sym typeface="Avenir"/>
              </a:rPr>
            </a:b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Welcome the disconnected into a life-giving community.</a:t>
            </a:r>
            <a:br>
              <a:rPr lang="en">
                <a:latin typeface="Avenir"/>
                <a:ea typeface="Avenir"/>
                <a:cs typeface="Avenir"/>
                <a:sym typeface="Avenir"/>
              </a:rPr>
            </a:br>
            <a:endParaRPr>
              <a:latin typeface="Avenir"/>
              <a:ea typeface="Avenir"/>
              <a:cs typeface="Avenir"/>
              <a:sym typeface="Avenir"/>
            </a:endParaRPr>
          </a:p>
          <a:p>
            <a:pPr indent="-342900" lvl="0" marL="457200" rtl="0" algn="l">
              <a:spcBef>
                <a:spcPts val="0"/>
              </a:spcBef>
              <a:spcAft>
                <a:spcPts val="0"/>
              </a:spcAft>
              <a:buSzPts val="1800"/>
              <a:buFont typeface="Avenir"/>
              <a:buChar char="●"/>
            </a:pPr>
            <a:r>
              <a:rPr lang="en">
                <a:latin typeface="Avenir"/>
                <a:ea typeface="Avenir"/>
                <a:cs typeface="Avenir"/>
                <a:sym typeface="Avenir"/>
              </a:rPr>
              <a:t>Creativity and innovation can be birthed out of restraints</a:t>
            </a:r>
            <a:br>
              <a:rPr lang="en">
                <a:latin typeface="Avenir"/>
                <a:ea typeface="Avenir"/>
                <a:cs typeface="Avenir"/>
                <a:sym typeface="Avenir"/>
              </a:rPr>
            </a:br>
            <a:endParaRPr>
              <a:latin typeface="Avenir"/>
              <a:ea typeface="Avenir"/>
              <a:cs typeface="Avenir"/>
              <a:sym typeface="Avenir"/>
            </a:endParaRPr>
          </a:p>
          <a:p>
            <a:pPr indent="0" lvl="0" marL="45720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1600"/>
              </a:spcAft>
              <a:buNone/>
            </a:pPr>
            <a:r>
              <a:t/>
            </a:r>
            <a:endParaRPr>
              <a:latin typeface="Avenir"/>
              <a:ea typeface="Avenir"/>
              <a:cs typeface="Avenir"/>
              <a:sym typeface="Avenir"/>
            </a:endParaRPr>
          </a:p>
        </p:txBody>
      </p:sp>
      <p:pic>
        <p:nvPicPr>
          <p:cNvPr id="62" name="Google Shape;62;p14"/>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377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latin typeface="Avenir"/>
                <a:ea typeface="Avenir"/>
                <a:cs typeface="Avenir"/>
                <a:sym typeface="Avenir"/>
              </a:rPr>
              <a:t>WHAT’S HAPPENING?</a:t>
            </a:r>
            <a:endParaRPr b="1" sz="4000">
              <a:latin typeface="Avenir"/>
              <a:ea typeface="Avenir"/>
              <a:cs typeface="Avenir"/>
              <a:sym typeface="Avenir"/>
            </a:endParaRPr>
          </a:p>
        </p:txBody>
      </p:sp>
      <p:sp>
        <p:nvSpPr>
          <p:cNvPr id="68" name="Google Shape;68;p15"/>
          <p:cNvSpPr txBox="1"/>
          <p:nvPr>
            <p:ph idx="1" type="body"/>
          </p:nvPr>
        </p:nvSpPr>
        <p:spPr>
          <a:xfrm>
            <a:off x="311700" y="1272350"/>
            <a:ext cx="8520600" cy="356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latin typeface="Avenir"/>
                <a:ea typeface="Avenir"/>
                <a:cs typeface="Avenir"/>
                <a:sym typeface="Avenir"/>
              </a:rPr>
              <a:t>Groups are encouraged to continue meeting in one of three ways: </a:t>
            </a:r>
            <a:endParaRPr sz="3000">
              <a:latin typeface="Avenir"/>
              <a:ea typeface="Avenir"/>
              <a:cs typeface="Avenir"/>
              <a:sym typeface="Avenir"/>
            </a:endParaRPr>
          </a:p>
          <a:p>
            <a:pPr indent="-342900" lvl="0" marL="457200" rtl="0" algn="l">
              <a:spcBef>
                <a:spcPts val="1600"/>
              </a:spcBef>
              <a:spcAft>
                <a:spcPts val="0"/>
              </a:spcAft>
              <a:buSzPts val="1800"/>
              <a:buFont typeface="Avenir"/>
              <a:buAutoNum type="arabicPeriod"/>
            </a:pPr>
            <a:r>
              <a:rPr lang="en">
                <a:latin typeface="Avenir"/>
                <a:ea typeface="Avenir"/>
                <a:cs typeface="Avenir"/>
                <a:sym typeface="Avenir"/>
              </a:rPr>
              <a:t>Gather in-person. Stay up-to-date with </a:t>
            </a:r>
            <a:r>
              <a:rPr lang="en" u="sng">
                <a:solidFill>
                  <a:schemeClr val="hlink"/>
                </a:solidFill>
                <a:latin typeface="Avenir"/>
                <a:ea typeface="Avenir"/>
                <a:cs typeface="Avenir"/>
                <a:sym typeface="Avenir"/>
                <a:hlinkClick r:id="rId3"/>
              </a:rPr>
              <a:t>local authorities and suggestions</a:t>
            </a:r>
            <a:r>
              <a:rPr lang="en">
                <a:latin typeface="Avenir"/>
                <a:ea typeface="Avenir"/>
                <a:cs typeface="Avenir"/>
                <a:sym typeface="Avenir"/>
              </a:rPr>
              <a:t> given surrounding social distancing.  </a:t>
            </a:r>
            <a:endParaRPr>
              <a:latin typeface="Avenir"/>
              <a:ea typeface="Avenir"/>
              <a:cs typeface="Avenir"/>
              <a:sym typeface="Avenir"/>
            </a:endParaRPr>
          </a:p>
          <a:p>
            <a:pPr indent="-342900" lvl="0" marL="457200" rtl="0" algn="l">
              <a:spcBef>
                <a:spcPts val="0"/>
              </a:spcBef>
              <a:spcAft>
                <a:spcPts val="0"/>
              </a:spcAft>
              <a:buSzPts val="1800"/>
              <a:buFont typeface="Avenir"/>
              <a:buAutoNum type="arabicPeriod"/>
            </a:pPr>
            <a:r>
              <a:rPr lang="en">
                <a:latin typeface="Avenir"/>
                <a:ea typeface="Avenir"/>
                <a:cs typeface="Avenir"/>
                <a:sym typeface="Avenir"/>
              </a:rPr>
              <a:t>Meet virtually via whatever platform works best for you &amp; your group members.</a:t>
            </a:r>
            <a:endParaRPr>
              <a:latin typeface="Avenir"/>
              <a:ea typeface="Avenir"/>
              <a:cs typeface="Avenir"/>
              <a:sym typeface="Avenir"/>
            </a:endParaRPr>
          </a:p>
          <a:p>
            <a:pPr indent="-342900" lvl="0" marL="457200" rtl="0" algn="l">
              <a:spcBef>
                <a:spcPts val="0"/>
              </a:spcBef>
              <a:spcAft>
                <a:spcPts val="0"/>
              </a:spcAft>
              <a:buSzPts val="1800"/>
              <a:buFont typeface="Avenir"/>
              <a:buAutoNum type="arabicPeriod"/>
            </a:pPr>
            <a:r>
              <a:rPr lang="en">
                <a:latin typeface="Avenir"/>
                <a:ea typeface="Avenir"/>
                <a:cs typeface="Avenir"/>
                <a:sym typeface="Avenir"/>
              </a:rPr>
              <a:t>Offer a hybrid approach allowing group members to gather in-person and online. </a:t>
            </a:r>
            <a:endParaRPr>
              <a:latin typeface="Avenir"/>
              <a:ea typeface="Avenir"/>
              <a:cs typeface="Avenir"/>
              <a:sym typeface="Avenir"/>
            </a:endParaRPr>
          </a:p>
        </p:txBody>
      </p:sp>
      <p:pic>
        <p:nvPicPr>
          <p:cNvPr id="69" name="Google Shape;69;p15"/>
          <p:cNvPicPr preferRelativeResize="0"/>
          <p:nvPr/>
        </p:nvPicPr>
        <p:blipFill rotWithShape="1">
          <a:blip r:embed="rId4">
            <a:alphaModFix/>
          </a:blip>
          <a:srcRect b="0" l="0" r="79217" t="0"/>
          <a:stretch/>
        </p:blipFill>
        <p:spPr>
          <a:xfrm>
            <a:off x="8202900" y="4493550"/>
            <a:ext cx="941101" cy="649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3777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latin typeface="Avenir"/>
                <a:ea typeface="Avenir"/>
                <a:cs typeface="Avenir"/>
                <a:sym typeface="Avenir"/>
              </a:rPr>
              <a:t>A Few Virtual Options Include: </a:t>
            </a:r>
            <a:endParaRPr b="1" sz="4000">
              <a:latin typeface="Avenir"/>
              <a:ea typeface="Avenir"/>
              <a:cs typeface="Avenir"/>
              <a:sym typeface="Avenir"/>
            </a:endParaRPr>
          </a:p>
        </p:txBody>
      </p:sp>
      <p:sp>
        <p:nvSpPr>
          <p:cNvPr id="75" name="Google Shape;75;p16"/>
          <p:cNvSpPr txBox="1"/>
          <p:nvPr>
            <p:ph idx="1" type="body"/>
          </p:nvPr>
        </p:nvSpPr>
        <p:spPr>
          <a:xfrm>
            <a:off x="311700" y="1304875"/>
            <a:ext cx="8071500" cy="3188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u="sng">
                <a:solidFill>
                  <a:schemeClr val="hlink"/>
                </a:solidFill>
                <a:latin typeface="Avenir"/>
                <a:ea typeface="Avenir"/>
                <a:cs typeface="Avenir"/>
                <a:sym typeface="Avenir"/>
                <a:hlinkClick r:id="rId3"/>
              </a:rPr>
              <a:t>Google Hangout</a:t>
            </a:r>
            <a:endParaRPr sz="3600">
              <a:latin typeface="Avenir"/>
              <a:ea typeface="Avenir"/>
              <a:cs typeface="Avenir"/>
              <a:sym typeface="Avenir"/>
            </a:endParaRPr>
          </a:p>
          <a:p>
            <a:pPr indent="0" lvl="0" marL="0" rtl="0" algn="ctr">
              <a:spcBef>
                <a:spcPts val="1600"/>
              </a:spcBef>
              <a:spcAft>
                <a:spcPts val="0"/>
              </a:spcAft>
              <a:buNone/>
            </a:pPr>
            <a:r>
              <a:rPr lang="en" sz="3600" u="sng">
                <a:solidFill>
                  <a:schemeClr val="hlink"/>
                </a:solidFill>
                <a:latin typeface="Avenir"/>
                <a:ea typeface="Avenir"/>
                <a:cs typeface="Avenir"/>
                <a:sym typeface="Avenir"/>
                <a:hlinkClick r:id="rId4"/>
              </a:rPr>
              <a:t>Zoom</a:t>
            </a:r>
            <a:endParaRPr sz="3600">
              <a:latin typeface="Avenir"/>
              <a:ea typeface="Avenir"/>
              <a:cs typeface="Avenir"/>
              <a:sym typeface="Avenir"/>
            </a:endParaRPr>
          </a:p>
          <a:p>
            <a:pPr indent="0" lvl="0" marL="0" rtl="0" algn="ctr">
              <a:spcBef>
                <a:spcPts val="1600"/>
              </a:spcBef>
              <a:spcAft>
                <a:spcPts val="0"/>
              </a:spcAft>
              <a:buNone/>
            </a:pPr>
            <a:r>
              <a:rPr lang="en" sz="3600" u="sng">
                <a:solidFill>
                  <a:schemeClr val="hlink"/>
                </a:solidFill>
                <a:latin typeface="Avenir"/>
                <a:ea typeface="Avenir"/>
                <a:cs typeface="Avenir"/>
                <a:sym typeface="Avenir"/>
                <a:hlinkClick r:id="rId5"/>
              </a:rPr>
              <a:t>8x8</a:t>
            </a:r>
            <a:r>
              <a:rPr lang="en" sz="3600">
                <a:latin typeface="Avenir"/>
                <a:ea typeface="Avenir"/>
                <a:cs typeface="Avenir"/>
                <a:sym typeface="Avenir"/>
              </a:rPr>
              <a:t> </a:t>
            </a:r>
            <a:endParaRPr sz="3600">
              <a:latin typeface="Avenir"/>
              <a:ea typeface="Avenir"/>
              <a:cs typeface="Avenir"/>
              <a:sym typeface="Avenir"/>
            </a:endParaRPr>
          </a:p>
          <a:p>
            <a:pPr indent="0" lvl="0" marL="0" rtl="0" algn="l">
              <a:spcBef>
                <a:spcPts val="1600"/>
              </a:spcBef>
              <a:spcAft>
                <a:spcPts val="0"/>
              </a:spcAft>
              <a:buClr>
                <a:schemeClr val="dk1"/>
              </a:buClr>
              <a:buSzPts val="1100"/>
              <a:buFont typeface="Arial"/>
              <a:buNone/>
            </a:pPr>
            <a:r>
              <a:t/>
            </a:r>
            <a:endParaRPr sz="1100">
              <a:solidFill>
                <a:schemeClr val="dk1"/>
              </a:solidFill>
              <a:latin typeface="Avenir"/>
              <a:ea typeface="Avenir"/>
              <a:cs typeface="Avenir"/>
              <a:sym typeface="Avenir"/>
            </a:endParaRPr>
          </a:p>
          <a:p>
            <a:pPr indent="0" lvl="0" marL="0" rtl="0" algn="l">
              <a:spcBef>
                <a:spcPts val="1600"/>
              </a:spcBef>
              <a:spcAft>
                <a:spcPts val="1600"/>
              </a:spcAft>
              <a:buNone/>
            </a:pPr>
            <a:r>
              <a:t/>
            </a:r>
            <a:endParaRPr sz="2200">
              <a:latin typeface="Avenir"/>
              <a:ea typeface="Avenir"/>
              <a:cs typeface="Avenir"/>
              <a:sym typeface="Avenir"/>
            </a:endParaRPr>
          </a:p>
        </p:txBody>
      </p:sp>
      <p:pic>
        <p:nvPicPr>
          <p:cNvPr id="76" name="Google Shape;76;p16"/>
          <p:cNvPicPr preferRelativeResize="0"/>
          <p:nvPr/>
        </p:nvPicPr>
        <p:blipFill rotWithShape="1">
          <a:blip r:embed="rId6">
            <a:alphaModFix/>
          </a:blip>
          <a:srcRect b="0" l="0" r="79217" t="0"/>
          <a:stretch/>
        </p:blipFill>
        <p:spPr>
          <a:xfrm>
            <a:off x="8202900" y="4493550"/>
            <a:ext cx="941101" cy="649950"/>
          </a:xfrm>
          <a:prstGeom prst="rect">
            <a:avLst/>
          </a:prstGeom>
          <a:noFill/>
          <a:ln>
            <a:noFill/>
          </a:ln>
        </p:spPr>
      </p:pic>
      <p:pic>
        <p:nvPicPr>
          <p:cNvPr id="77" name="Google Shape;77;p16"/>
          <p:cNvPicPr preferRelativeResize="0"/>
          <p:nvPr/>
        </p:nvPicPr>
        <p:blipFill rotWithShape="1">
          <a:blip r:embed="rId6">
            <a:alphaModFix/>
          </a:blip>
          <a:srcRect b="0" l="0" r="79217" t="0"/>
          <a:stretch/>
        </p:blipFill>
        <p:spPr>
          <a:xfrm>
            <a:off x="8202900" y="4493550"/>
            <a:ext cx="941101" cy="649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377775"/>
            <a:ext cx="8520600" cy="114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latin typeface="Avenir"/>
                <a:ea typeface="Avenir"/>
                <a:cs typeface="Avenir"/>
                <a:sym typeface="Avenir"/>
              </a:rPr>
              <a:t>TIPS TO LEAD VIRTUALLY</a:t>
            </a:r>
            <a:endParaRPr b="1" sz="4000">
              <a:latin typeface="Avenir"/>
              <a:ea typeface="Avenir"/>
              <a:cs typeface="Avenir"/>
              <a:sym typeface="Avenir"/>
            </a:endParaRPr>
          </a:p>
        </p:txBody>
      </p:sp>
      <p:pic>
        <p:nvPicPr>
          <p:cNvPr id="83" name="Google Shape;83;p17"/>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
        <p:nvSpPr>
          <p:cNvPr id="84" name="Google Shape;84;p17"/>
          <p:cNvSpPr txBox="1"/>
          <p:nvPr>
            <p:ph idx="1" type="body"/>
          </p:nvPr>
        </p:nvSpPr>
        <p:spPr>
          <a:xfrm>
            <a:off x="306650" y="1444125"/>
            <a:ext cx="8644500" cy="3467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chemeClr val="dk1"/>
                </a:solidFill>
                <a:highlight>
                  <a:srgbClr val="FFFFFF"/>
                </a:highlight>
                <a:latin typeface="Avenir"/>
                <a:ea typeface="Avenir"/>
                <a:cs typeface="Avenir"/>
                <a:sym typeface="Avenir"/>
              </a:rPr>
              <a:t>1. Start Planning Now</a:t>
            </a:r>
            <a:endParaRPr b="1" sz="3000">
              <a:solidFill>
                <a:schemeClr val="dk1"/>
              </a:solidFill>
              <a:highlight>
                <a:srgbClr val="FFFFFF"/>
              </a:highlight>
              <a:latin typeface="Avenir"/>
              <a:ea typeface="Avenir"/>
              <a:cs typeface="Avenir"/>
              <a:sym typeface="Avenir"/>
            </a:endParaRPr>
          </a:p>
          <a:p>
            <a:pPr indent="-342900" lvl="0" marL="457200" rtl="0" algn="l">
              <a:spcBef>
                <a:spcPts val="1600"/>
              </a:spcBef>
              <a:spcAft>
                <a:spcPts val="0"/>
              </a:spcAft>
              <a:buClr>
                <a:schemeClr val="dk1"/>
              </a:buClr>
              <a:buSzPts val="1800"/>
              <a:buFont typeface="Avenir"/>
              <a:buChar char="●"/>
            </a:pPr>
            <a:r>
              <a:rPr lang="en">
                <a:solidFill>
                  <a:schemeClr val="dk1"/>
                </a:solidFill>
                <a:highlight>
                  <a:srgbClr val="FFFFFF"/>
                </a:highlight>
                <a:latin typeface="Avenir"/>
                <a:ea typeface="Avenir"/>
                <a:cs typeface="Avenir"/>
                <a:sym typeface="Avenir"/>
              </a:rPr>
              <a:t>Get familiar with a platform, if you’re not already. </a:t>
            </a:r>
            <a:endParaRPr>
              <a:solidFill>
                <a:schemeClr val="dk1"/>
              </a:solidFill>
              <a:highlight>
                <a:srgbClr val="FFFFFF"/>
              </a:highlight>
              <a:latin typeface="Avenir"/>
              <a:ea typeface="Avenir"/>
              <a:cs typeface="Avenir"/>
              <a:sym typeface="Avenir"/>
            </a:endParaRPr>
          </a:p>
          <a:p>
            <a:pPr indent="-342900" lvl="0" marL="457200" rtl="0" algn="l">
              <a:spcBef>
                <a:spcPts val="0"/>
              </a:spcBef>
              <a:spcAft>
                <a:spcPts val="0"/>
              </a:spcAft>
              <a:buClr>
                <a:schemeClr val="dk1"/>
              </a:buClr>
              <a:buSzPts val="1800"/>
              <a:buFont typeface="Avenir"/>
              <a:buChar char="●"/>
            </a:pPr>
            <a:r>
              <a:rPr lang="en">
                <a:solidFill>
                  <a:schemeClr val="dk1"/>
                </a:solidFill>
                <a:highlight>
                  <a:srgbClr val="FFFFFF"/>
                </a:highlight>
                <a:latin typeface="Avenir"/>
                <a:ea typeface="Avenir"/>
                <a:cs typeface="Avenir"/>
                <a:sym typeface="Avenir"/>
              </a:rPr>
              <a:t>Evaluate what information and resources you might need to lead your group effectively in an online format. </a:t>
            </a:r>
            <a:endParaRPr>
              <a:solidFill>
                <a:schemeClr val="dk1"/>
              </a:solidFill>
              <a:highlight>
                <a:srgbClr val="FFFFFF"/>
              </a:highlight>
              <a:latin typeface="Avenir"/>
              <a:ea typeface="Avenir"/>
              <a:cs typeface="Avenir"/>
              <a:sym typeface="Avenir"/>
            </a:endParaRPr>
          </a:p>
          <a:p>
            <a:pPr indent="-342900" lvl="1" marL="914400" rtl="0" algn="l">
              <a:spcBef>
                <a:spcPts val="0"/>
              </a:spcBef>
              <a:spcAft>
                <a:spcPts val="0"/>
              </a:spcAft>
              <a:buClr>
                <a:schemeClr val="dk1"/>
              </a:buClr>
              <a:buSzPts val="1800"/>
              <a:buFont typeface="Avenir"/>
              <a:buChar char="○"/>
            </a:pPr>
            <a:r>
              <a:rPr lang="en" sz="1800">
                <a:solidFill>
                  <a:schemeClr val="dk1"/>
                </a:solidFill>
                <a:highlight>
                  <a:srgbClr val="FFFFFF"/>
                </a:highlight>
                <a:latin typeface="Avenir"/>
                <a:ea typeface="Avenir"/>
                <a:cs typeface="Avenir"/>
                <a:sym typeface="Avenir"/>
              </a:rPr>
              <a:t>If your group typically watches a video together, you may want to consider having them watch the video prior and discuss the content together via video.</a:t>
            </a:r>
            <a:endParaRPr sz="1800">
              <a:solidFill>
                <a:schemeClr val="dk1"/>
              </a:solidFill>
              <a:highlight>
                <a:srgbClr val="FFFFFF"/>
              </a:highlight>
              <a:latin typeface="Avenir"/>
              <a:ea typeface="Avenir"/>
              <a:cs typeface="Avenir"/>
              <a:sym typeface="Avenir"/>
            </a:endParaRPr>
          </a:p>
          <a:p>
            <a:pPr indent="0" lvl="0" marL="457200" rtl="0" algn="l">
              <a:spcBef>
                <a:spcPts val="1600"/>
              </a:spcBef>
              <a:spcAft>
                <a:spcPts val="1600"/>
              </a:spcAft>
              <a:buNone/>
            </a:pPr>
            <a:r>
              <a:t/>
            </a:r>
            <a:endParaRPr b="1">
              <a:latin typeface="Avenir"/>
              <a:ea typeface="Avenir"/>
              <a:cs typeface="Avenir"/>
              <a:sym typeface="Avenir"/>
            </a:endParaRPr>
          </a:p>
        </p:txBody>
      </p:sp>
      <p:pic>
        <p:nvPicPr>
          <p:cNvPr id="85" name="Google Shape;85;p17"/>
          <p:cNvPicPr preferRelativeResize="0"/>
          <p:nvPr/>
        </p:nvPicPr>
        <p:blipFill>
          <a:blip r:embed="rId4">
            <a:alphaModFix/>
          </a:blip>
          <a:stretch>
            <a:fillRect/>
          </a:stretch>
        </p:blipFill>
        <p:spPr>
          <a:xfrm>
            <a:off x="6552575" y="377775"/>
            <a:ext cx="649951" cy="64995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1275675"/>
            <a:ext cx="8520600" cy="2726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000">
                <a:highlight>
                  <a:srgbClr val="FFFFFF"/>
                </a:highlight>
                <a:latin typeface="Avenir"/>
                <a:ea typeface="Avenir"/>
                <a:cs typeface="Avenir"/>
                <a:sym typeface="Avenir"/>
              </a:rPr>
              <a:t>2. Get structured, but not too much</a:t>
            </a:r>
            <a:endParaRPr b="1" sz="3000">
              <a:highlight>
                <a:srgbClr val="FFFFFF"/>
              </a:highlight>
              <a:latin typeface="Avenir"/>
              <a:ea typeface="Avenir"/>
              <a:cs typeface="Avenir"/>
              <a:sym typeface="Avenir"/>
            </a:endParaRPr>
          </a:p>
          <a:p>
            <a:pPr indent="0" lvl="0" marL="0" rtl="0" algn="l">
              <a:spcBef>
                <a:spcPts val="0"/>
              </a:spcBef>
              <a:spcAft>
                <a:spcPts val="0"/>
              </a:spcAft>
              <a:buNone/>
            </a:pPr>
            <a:r>
              <a:t/>
            </a:r>
            <a:endParaRPr sz="1800">
              <a:highlight>
                <a:srgbClr val="FFFFFF"/>
              </a:highlight>
              <a:latin typeface="Avenir"/>
              <a:ea typeface="Avenir"/>
              <a:cs typeface="Avenir"/>
              <a:sym typeface="Avenir"/>
            </a:endParaRPr>
          </a:p>
          <a:p>
            <a:pPr indent="-342900" lvl="0" marL="457200" rtl="0" algn="l">
              <a:spcBef>
                <a:spcPts val="0"/>
              </a:spcBef>
              <a:spcAft>
                <a:spcPts val="0"/>
              </a:spcAft>
              <a:buSzPts val="1800"/>
              <a:buFont typeface="Avenir"/>
              <a:buChar char="●"/>
            </a:pPr>
            <a:r>
              <a:rPr lang="en" sz="1800">
                <a:highlight>
                  <a:srgbClr val="FFFFFF"/>
                </a:highlight>
                <a:latin typeface="Avenir"/>
                <a:ea typeface="Avenir"/>
                <a:cs typeface="Avenir"/>
                <a:sym typeface="Avenir"/>
              </a:rPr>
              <a:t>It will take a little time to get into your groove of meeting in a different format. Don't feel like you have to limit yourself to the same structure as in-person meetings. Be flexible and plan for extra time as some may be learning new technology. </a:t>
            </a:r>
            <a:endParaRPr sz="1800">
              <a:highlight>
                <a:srgbClr val="FFFFFF"/>
              </a:highlight>
              <a:latin typeface="Avenir"/>
              <a:ea typeface="Avenir"/>
              <a:cs typeface="Avenir"/>
              <a:sym typeface="Avenir"/>
            </a:endParaRPr>
          </a:p>
          <a:p>
            <a:pPr indent="-342900" lvl="0" marL="457200" rtl="0" algn="l">
              <a:spcBef>
                <a:spcPts val="0"/>
              </a:spcBef>
              <a:spcAft>
                <a:spcPts val="0"/>
              </a:spcAft>
              <a:buSzPts val="1800"/>
              <a:buFont typeface="Avenir"/>
              <a:buChar char="●"/>
            </a:pPr>
            <a:r>
              <a:rPr lang="en" sz="1800">
                <a:highlight>
                  <a:srgbClr val="FFFFFF"/>
                </a:highlight>
                <a:latin typeface="Avenir"/>
                <a:ea typeface="Avenir"/>
                <a:cs typeface="Avenir"/>
                <a:sym typeface="Avenir"/>
              </a:rPr>
              <a:t>Give people space to share and process what they are going through.</a:t>
            </a:r>
            <a:endParaRPr sz="1800">
              <a:highlight>
                <a:srgbClr val="FFFFFF"/>
              </a:highlight>
              <a:latin typeface="Avenir"/>
              <a:ea typeface="Avenir"/>
              <a:cs typeface="Avenir"/>
              <a:sym typeface="Avenir"/>
            </a:endParaRPr>
          </a:p>
          <a:p>
            <a:pPr indent="-342900" lvl="0" marL="457200" rtl="0" algn="l">
              <a:spcBef>
                <a:spcPts val="0"/>
              </a:spcBef>
              <a:spcAft>
                <a:spcPts val="0"/>
              </a:spcAft>
              <a:buSzPts val="1800"/>
              <a:buFont typeface="Avenir"/>
              <a:buChar char="●"/>
            </a:pPr>
            <a:r>
              <a:rPr lang="en" sz="1800">
                <a:highlight>
                  <a:srgbClr val="FFFFFF"/>
                </a:highlight>
                <a:latin typeface="Avenir"/>
                <a:ea typeface="Avenir"/>
                <a:cs typeface="Avenir"/>
                <a:sym typeface="Avenir"/>
              </a:rPr>
              <a:t>Listen, encourage, and pray together. </a:t>
            </a:r>
            <a:endParaRPr sz="1800">
              <a:highlight>
                <a:srgbClr val="FFFFFF"/>
              </a:highlight>
              <a:latin typeface="Avenir"/>
              <a:ea typeface="Avenir"/>
              <a:cs typeface="Avenir"/>
              <a:sym typeface="Avenir"/>
            </a:endParaRPr>
          </a:p>
          <a:p>
            <a:pPr indent="0" lvl="0" marL="0" rtl="0" algn="l">
              <a:spcBef>
                <a:spcPts val="0"/>
              </a:spcBef>
              <a:spcAft>
                <a:spcPts val="0"/>
              </a:spcAft>
              <a:buNone/>
            </a:pPr>
            <a:r>
              <a:t/>
            </a:r>
            <a:endParaRPr sz="1800">
              <a:highlight>
                <a:srgbClr val="FFFFFF"/>
              </a:highlight>
              <a:latin typeface="Avenir"/>
              <a:ea typeface="Avenir"/>
              <a:cs typeface="Avenir"/>
              <a:sym typeface="Avenir"/>
            </a:endParaRPr>
          </a:p>
          <a:p>
            <a:pPr indent="0" lvl="0" marL="0" rtl="0" algn="l">
              <a:spcBef>
                <a:spcPts val="0"/>
              </a:spcBef>
              <a:spcAft>
                <a:spcPts val="0"/>
              </a:spcAft>
              <a:buNone/>
            </a:pPr>
            <a:r>
              <a:t/>
            </a:r>
            <a:endParaRPr sz="2400">
              <a:highlight>
                <a:srgbClr val="FFFFFF"/>
              </a:highlight>
              <a:latin typeface="Avenir"/>
              <a:ea typeface="Avenir"/>
              <a:cs typeface="Avenir"/>
              <a:sym typeface="Avenir"/>
            </a:endParaRPr>
          </a:p>
          <a:p>
            <a:pPr indent="0" lvl="0" marL="0" rtl="0" algn="l">
              <a:spcBef>
                <a:spcPts val="0"/>
              </a:spcBef>
              <a:spcAft>
                <a:spcPts val="0"/>
              </a:spcAft>
              <a:buClr>
                <a:schemeClr val="dk1"/>
              </a:buClr>
              <a:buSzPts val="1100"/>
              <a:buFont typeface="Arial"/>
              <a:buNone/>
            </a:pPr>
            <a:r>
              <a:t/>
            </a:r>
            <a:endParaRPr sz="2400">
              <a:highlight>
                <a:srgbClr val="FFFFFF"/>
              </a:highlight>
              <a:latin typeface="Avenir"/>
              <a:ea typeface="Avenir"/>
              <a:cs typeface="Avenir"/>
              <a:sym typeface="Avenir"/>
            </a:endParaRPr>
          </a:p>
          <a:p>
            <a:pPr indent="0" lvl="0" marL="0" rtl="0" algn="ctr">
              <a:spcBef>
                <a:spcPts val="0"/>
              </a:spcBef>
              <a:spcAft>
                <a:spcPts val="0"/>
              </a:spcAft>
              <a:buClr>
                <a:schemeClr val="dk1"/>
              </a:buClr>
              <a:buSzPts val="1100"/>
              <a:buFont typeface="Arial"/>
              <a:buNone/>
            </a:pPr>
            <a:r>
              <a:t/>
            </a:r>
            <a:endParaRPr sz="2400">
              <a:highlight>
                <a:srgbClr val="FFFFFF"/>
              </a:highlight>
              <a:latin typeface="Avenir"/>
              <a:ea typeface="Avenir"/>
              <a:cs typeface="Avenir"/>
              <a:sym typeface="Avenir"/>
            </a:endParaRPr>
          </a:p>
          <a:p>
            <a:pPr indent="0" lvl="0" marL="0" rtl="0" algn="ctr">
              <a:spcBef>
                <a:spcPts val="0"/>
              </a:spcBef>
              <a:spcAft>
                <a:spcPts val="0"/>
              </a:spcAft>
              <a:buNone/>
            </a:pPr>
            <a:r>
              <a:t/>
            </a:r>
            <a:endParaRPr b="1" sz="1800">
              <a:highlight>
                <a:srgbClr val="FFFFFF"/>
              </a:highlight>
              <a:latin typeface="Avenir"/>
              <a:ea typeface="Avenir"/>
              <a:cs typeface="Avenir"/>
              <a:sym typeface="Avenir"/>
            </a:endParaRPr>
          </a:p>
          <a:p>
            <a:pPr indent="0" lvl="0" marL="0" rtl="0" algn="ctr">
              <a:spcBef>
                <a:spcPts val="0"/>
              </a:spcBef>
              <a:spcAft>
                <a:spcPts val="0"/>
              </a:spcAft>
              <a:buNone/>
            </a:pPr>
            <a:r>
              <a:t/>
            </a:r>
            <a:endParaRPr b="1" sz="1800">
              <a:highlight>
                <a:srgbClr val="FFFFFF"/>
              </a:highlight>
              <a:latin typeface="Avenir"/>
              <a:ea typeface="Avenir"/>
              <a:cs typeface="Avenir"/>
              <a:sym typeface="Avenir"/>
            </a:endParaRPr>
          </a:p>
        </p:txBody>
      </p:sp>
      <p:pic>
        <p:nvPicPr>
          <p:cNvPr id="91" name="Google Shape;91;p18"/>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
        <p:nvSpPr>
          <p:cNvPr id="92" name="Google Shape;92;p18"/>
          <p:cNvSpPr txBox="1"/>
          <p:nvPr>
            <p:ph type="title"/>
          </p:nvPr>
        </p:nvSpPr>
        <p:spPr>
          <a:xfrm>
            <a:off x="311700" y="377775"/>
            <a:ext cx="8520600" cy="90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000">
                <a:latin typeface="Avenir"/>
                <a:ea typeface="Avenir"/>
                <a:cs typeface="Avenir"/>
                <a:sym typeface="Avenir"/>
              </a:rPr>
              <a:t>TIPS TO LEAD VIRTUALLY</a:t>
            </a:r>
            <a:endParaRPr b="1" sz="4000">
              <a:latin typeface="Avenir"/>
              <a:ea typeface="Avenir"/>
              <a:cs typeface="Avenir"/>
              <a:sym typeface="Aveni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9"/>
          <p:cNvSpPr txBox="1"/>
          <p:nvPr>
            <p:ph idx="1" type="body"/>
          </p:nvPr>
        </p:nvSpPr>
        <p:spPr>
          <a:xfrm>
            <a:off x="399475" y="1493275"/>
            <a:ext cx="8507400" cy="342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latin typeface="Avenir"/>
                <a:ea typeface="Avenir"/>
                <a:cs typeface="Avenir"/>
                <a:sym typeface="Avenir"/>
              </a:rPr>
              <a:t>3. </a:t>
            </a:r>
            <a:r>
              <a:rPr b="1" lang="en" sz="3000">
                <a:solidFill>
                  <a:schemeClr val="dk1"/>
                </a:solidFill>
                <a:highlight>
                  <a:srgbClr val="FFFFFF"/>
                </a:highlight>
                <a:latin typeface="Avenir"/>
                <a:ea typeface="Avenir"/>
                <a:cs typeface="Avenir"/>
                <a:sym typeface="Avenir"/>
              </a:rPr>
              <a:t>Set up a meeting space...and boundaries</a:t>
            </a:r>
            <a:endParaRPr b="1" sz="3000">
              <a:solidFill>
                <a:schemeClr val="dk1"/>
              </a:solidFill>
              <a:highlight>
                <a:srgbClr val="FFFFFF"/>
              </a:highlight>
              <a:latin typeface="Avenir"/>
              <a:ea typeface="Avenir"/>
              <a:cs typeface="Avenir"/>
              <a:sym typeface="Avenir"/>
            </a:endParaRPr>
          </a:p>
          <a:p>
            <a:pPr indent="0" lvl="0" marL="0" rtl="0" algn="l">
              <a:lnSpc>
                <a:spcPct val="100000"/>
              </a:lnSpc>
              <a:spcBef>
                <a:spcPts val="1600"/>
              </a:spcBef>
              <a:spcAft>
                <a:spcPts val="0"/>
              </a:spcAft>
              <a:buClr>
                <a:schemeClr val="dk1"/>
              </a:buClr>
              <a:buSzPts val="1100"/>
              <a:buFont typeface="Arial"/>
              <a:buNone/>
            </a:pPr>
            <a:r>
              <a:rPr lang="en">
                <a:solidFill>
                  <a:schemeClr val="dk1"/>
                </a:solidFill>
                <a:highlight>
                  <a:srgbClr val="FFFFFF"/>
                </a:highlight>
                <a:latin typeface="Avenir"/>
                <a:ea typeface="Avenir"/>
                <a:cs typeface="Avenir"/>
                <a:sym typeface="Avenir"/>
              </a:rPr>
              <a:t>Carve out a designated place for yourself. For some, that might mean an entire room, while others the space will be a chair at the kitchen table. Anywhere with a flat surface and the internet can work, but try and make it as distraction-free as possible.</a:t>
            </a:r>
            <a:endParaRPr>
              <a:solidFill>
                <a:schemeClr val="dk1"/>
              </a:solidFill>
              <a:highlight>
                <a:srgbClr val="FFFFFF"/>
              </a:highlight>
              <a:latin typeface="Avenir"/>
              <a:ea typeface="Avenir"/>
              <a:cs typeface="Avenir"/>
              <a:sym typeface="Avenir"/>
            </a:endParaRPr>
          </a:p>
          <a:p>
            <a:pPr indent="0" lvl="0" marL="0" rtl="0" algn="l">
              <a:lnSpc>
                <a:spcPct val="100000"/>
              </a:lnSpc>
              <a:spcBef>
                <a:spcPts val="0"/>
              </a:spcBef>
              <a:spcAft>
                <a:spcPts val="0"/>
              </a:spcAft>
              <a:buClr>
                <a:schemeClr val="dk1"/>
              </a:buClr>
              <a:buSzPts val="1100"/>
              <a:buFont typeface="Arial"/>
              <a:buNone/>
            </a:pPr>
            <a:r>
              <a:t/>
            </a:r>
            <a:endParaRPr b="1" sz="2400">
              <a:solidFill>
                <a:schemeClr val="dk1"/>
              </a:solidFill>
              <a:latin typeface="Avenir"/>
              <a:ea typeface="Avenir"/>
              <a:cs typeface="Avenir"/>
              <a:sym typeface="Avenir"/>
            </a:endParaRPr>
          </a:p>
          <a:p>
            <a:pPr indent="0" lvl="0" marL="0" rtl="0" algn="l">
              <a:spcBef>
                <a:spcPts val="0"/>
              </a:spcBef>
              <a:spcAft>
                <a:spcPts val="1600"/>
              </a:spcAft>
              <a:buNone/>
            </a:pPr>
            <a:r>
              <a:t/>
            </a:r>
            <a:endParaRPr b="1" sz="2400">
              <a:latin typeface="Avenir"/>
              <a:ea typeface="Avenir"/>
              <a:cs typeface="Avenir"/>
              <a:sym typeface="Avenir"/>
            </a:endParaRPr>
          </a:p>
        </p:txBody>
      </p:sp>
      <p:pic>
        <p:nvPicPr>
          <p:cNvPr id="98" name="Google Shape;98;p19"/>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
        <p:nvSpPr>
          <p:cNvPr id="99" name="Google Shape;99;p19"/>
          <p:cNvSpPr txBox="1"/>
          <p:nvPr/>
        </p:nvSpPr>
        <p:spPr>
          <a:xfrm>
            <a:off x="152400" y="381000"/>
            <a:ext cx="8907000" cy="130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chemeClr val="dk1"/>
                </a:solidFill>
                <a:latin typeface="Avenir"/>
                <a:ea typeface="Avenir"/>
                <a:cs typeface="Avenir"/>
                <a:sym typeface="Avenir"/>
              </a:rPr>
              <a:t>TIPS TO LEAD VIRTUALLY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0"/>
          <p:cNvSpPr txBox="1"/>
          <p:nvPr>
            <p:ph idx="1" type="body"/>
          </p:nvPr>
        </p:nvSpPr>
        <p:spPr>
          <a:xfrm>
            <a:off x="399475" y="1493275"/>
            <a:ext cx="8507400" cy="342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latin typeface="Avenir"/>
                <a:ea typeface="Avenir"/>
                <a:cs typeface="Avenir"/>
                <a:sym typeface="Avenir"/>
              </a:rPr>
              <a:t>4</a:t>
            </a:r>
            <a:r>
              <a:rPr b="1" lang="en" sz="3000">
                <a:latin typeface="Avenir"/>
                <a:ea typeface="Avenir"/>
                <a:cs typeface="Avenir"/>
                <a:sym typeface="Avenir"/>
              </a:rPr>
              <a:t>. </a:t>
            </a:r>
            <a:r>
              <a:rPr b="1" lang="en" sz="3000">
                <a:solidFill>
                  <a:schemeClr val="dk1"/>
                </a:solidFill>
                <a:highlight>
                  <a:srgbClr val="FFFFFF"/>
                </a:highlight>
                <a:latin typeface="Avenir"/>
                <a:ea typeface="Avenir"/>
                <a:cs typeface="Avenir"/>
                <a:sym typeface="Avenir"/>
              </a:rPr>
              <a:t>Show your face</a:t>
            </a:r>
            <a:endParaRPr b="1" sz="3000">
              <a:solidFill>
                <a:schemeClr val="dk1"/>
              </a:solidFill>
              <a:highlight>
                <a:srgbClr val="FFFFFF"/>
              </a:highlight>
              <a:latin typeface="Avenir"/>
              <a:ea typeface="Avenir"/>
              <a:cs typeface="Avenir"/>
              <a:sym typeface="Avenir"/>
            </a:endParaRPr>
          </a:p>
          <a:p>
            <a:pPr indent="0" lvl="0" marL="0" rtl="0" algn="l">
              <a:spcBef>
                <a:spcPts val="1600"/>
              </a:spcBef>
              <a:spcAft>
                <a:spcPts val="0"/>
              </a:spcAft>
              <a:buNone/>
            </a:pPr>
            <a:r>
              <a:rPr lang="en" sz="2400">
                <a:solidFill>
                  <a:schemeClr val="dk1"/>
                </a:solidFill>
                <a:highlight>
                  <a:srgbClr val="FFFFFF"/>
                </a:highlight>
                <a:latin typeface="Avenir"/>
                <a:ea typeface="Avenir"/>
                <a:cs typeface="Avenir"/>
                <a:sym typeface="Avenir"/>
              </a:rPr>
              <a:t>When possible, use video to help create more interactions and avoid loneliness.</a:t>
            </a:r>
            <a:endParaRPr b="1" sz="2400">
              <a:solidFill>
                <a:schemeClr val="dk1"/>
              </a:solidFill>
              <a:highlight>
                <a:srgbClr val="FFFFFF"/>
              </a:highlight>
              <a:latin typeface="Avenir"/>
              <a:ea typeface="Avenir"/>
              <a:cs typeface="Avenir"/>
              <a:sym typeface="Avenir"/>
            </a:endParaRPr>
          </a:p>
          <a:p>
            <a:pPr indent="0" lvl="0" marL="0" rtl="0" algn="l">
              <a:lnSpc>
                <a:spcPct val="100000"/>
              </a:lnSpc>
              <a:spcBef>
                <a:spcPts val="1600"/>
              </a:spcBef>
              <a:spcAft>
                <a:spcPts val="0"/>
              </a:spcAft>
              <a:buNone/>
            </a:pPr>
            <a:r>
              <a:t/>
            </a:r>
            <a:endParaRPr b="1" sz="2400">
              <a:solidFill>
                <a:schemeClr val="dk1"/>
              </a:solidFill>
              <a:latin typeface="Avenir"/>
              <a:ea typeface="Avenir"/>
              <a:cs typeface="Avenir"/>
              <a:sym typeface="Avenir"/>
            </a:endParaRPr>
          </a:p>
          <a:p>
            <a:pPr indent="0" lvl="0" marL="0" rtl="0" algn="l">
              <a:spcBef>
                <a:spcPts val="0"/>
              </a:spcBef>
              <a:spcAft>
                <a:spcPts val="1600"/>
              </a:spcAft>
              <a:buNone/>
            </a:pPr>
            <a:r>
              <a:t/>
            </a:r>
            <a:endParaRPr b="1" sz="2400">
              <a:latin typeface="Avenir"/>
              <a:ea typeface="Avenir"/>
              <a:cs typeface="Avenir"/>
              <a:sym typeface="Avenir"/>
            </a:endParaRPr>
          </a:p>
        </p:txBody>
      </p:sp>
      <p:pic>
        <p:nvPicPr>
          <p:cNvPr id="105" name="Google Shape;105;p20"/>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
        <p:nvSpPr>
          <p:cNvPr id="106" name="Google Shape;106;p20"/>
          <p:cNvSpPr txBox="1"/>
          <p:nvPr/>
        </p:nvSpPr>
        <p:spPr>
          <a:xfrm>
            <a:off x="152400" y="381000"/>
            <a:ext cx="8907000" cy="130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chemeClr val="dk1"/>
                </a:solidFill>
                <a:latin typeface="Avenir"/>
                <a:ea typeface="Avenir"/>
                <a:cs typeface="Avenir"/>
                <a:sym typeface="Avenir"/>
              </a:rPr>
              <a:t>TIPS TO LEAD VIRTUALLY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idx="1" type="body"/>
          </p:nvPr>
        </p:nvSpPr>
        <p:spPr>
          <a:xfrm>
            <a:off x="399475" y="1493275"/>
            <a:ext cx="8507400" cy="312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000">
                <a:latin typeface="Avenir"/>
                <a:ea typeface="Avenir"/>
                <a:cs typeface="Avenir"/>
                <a:sym typeface="Avenir"/>
              </a:rPr>
              <a:t>5</a:t>
            </a:r>
            <a:r>
              <a:rPr b="1" lang="en" sz="3000">
                <a:latin typeface="Avenir"/>
                <a:ea typeface="Avenir"/>
                <a:cs typeface="Avenir"/>
                <a:sym typeface="Avenir"/>
              </a:rPr>
              <a:t>. </a:t>
            </a:r>
            <a:r>
              <a:rPr b="1" lang="en" sz="3000">
                <a:solidFill>
                  <a:schemeClr val="dk1"/>
                </a:solidFill>
                <a:highlight>
                  <a:srgbClr val="FFFFFF"/>
                </a:highlight>
                <a:latin typeface="Avenir"/>
                <a:ea typeface="Avenir"/>
                <a:cs typeface="Avenir"/>
                <a:sym typeface="Avenir"/>
              </a:rPr>
              <a:t>Have Fun</a:t>
            </a:r>
            <a:endParaRPr b="1" sz="3000">
              <a:solidFill>
                <a:schemeClr val="dk1"/>
              </a:solidFill>
              <a:highlight>
                <a:srgbClr val="FFFFFF"/>
              </a:highlight>
              <a:latin typeface="Avenir"/>
              <a:ea typeface="Avenir"/>
              <a:cs typeface="Avenir"/>
              <a:sym typeface="Avenir"/>
            </a:endParaRPr>
          </a:p>
          <a:p>
            <a:pPr indent="0" lvl="0" marL="0" rtl="0" algn="l">
              <a:spcBef>
                <a:spcPts val="1600"/>
              </a:spcBef>
              <a:spcAft>
                <a:spcPts val="0"/>
              </a:spcAft>
              <a:buClr>
                <a:schemeClr val="dk1"/>
              </a:buClr>
              <a:buSzPts val="1100"/>
              <a:buFont typeface="Arial"/>
              <a:buNone/>
            </a:pPr>
            <a:r>
              <a:rPr lang="en">
                <a:solidFill>
                  <a:schemeClr val="dk1"/>
                </a:solidFill>
                <a:highlight>
                  <a:srgbClr val="FFFFFF"/>
                </a:highlight>
                <a:latin typeface="Avenir"/>
                <a:ea typeface="Avenir"/>
                <a:cs typeface="Avenir"/>
                <a:sym typeface="Avenir"/>
              </a:rPr>
              <a:t>The goal of Echo Groups is to form a community and to be there in the time of need. Have faith and don't let distractions get in the way of having fun with your groups. Now is the time to change it up, and make do with what we have. Give a tour of your house, share your pet on camera, take the meeting on the go as you have your daily walk.</a:t>
            </a:r>
            <a:r>
              <a:rPr lang="en">
                <a:solidFill>
                  <a:srgbClr val="222222"/>
                </a:solidFill>
                <a:highlight>
                  <a:srgbClr val="FFFFFF"/>
                </a:highlight>
                <a:latin typeface="Avenir"/>
                <a:ea typeface="Avenir"/>
                <a:cs typeface="Avenir"/>
                <a:sym typeface="Avenir"/>
              </a:rPr>
              <a:t> We can't over-emphasize enough how important it is to not do life alone and how transformative these small group communities can be to many.</a:t>
            </a:r>
            <a:endParaRPr>
              <a:solidFill>
                <a:srgbClr val="222222"/>
              </a:solidFill>
              <a:highlight>
                <a:srgbClr val="FFFFFF"/>
              </a:highlight>
              <a:latin typeface="Avenir"/>
              <a:ea typeface="Avenir"/>
              <a:cs typeface="Avenir"/>
              <a:sym typeface="Avenir"/>
            </a:endParaRPr>
          </a:p>
          <a:p>
            <a:pPr indent="0" lvl="0" marL="0" rtl="0" algn="l">
              <a:spcBef>
                <a:spcPts val="1600"/>
              </a:spcBef>
              <a:spcAft>
                <a:spcPts val="0"/>
              </a:spcAft>
              <a:buNone/>
            </a:pPr>
            <a:r>
              <a:t/>
            </a:r>
            <a:endParaRPr b="1" sz="3000">
              <a:solidFill>
                <a:schemeClr val="dk1"/>
              </a:solidFill>
              <a:highlight>
                <a:srgbClr val="FFFFFF"/>
              </a:highlight>
              <a:latin typeface="Avenir"/>
              <a:ea typeface="Avenir"/>
              <a:cs typeface="Avenir"/>
              <a:sym typeface="Avenir"/>
            </a:endParaRPr>
          </a:p>
          <a:p>
            <a:pPr indent="0" lvl="0" marL="0" rtl="0" algn="l">
              <a:lnSpc>
                <a:spcPct val="100000"/>
              </a:lnSpc>
              <a:spcBef>
                <a:spcPts val="1600"/>
              </a:spcBef>
              <a:spcAft>
                <a:spcPts val="0"/>
              </a:spcAft>
              <a:buNone/>
            </a:pPr>
            <a:r>
              <a:t/>
            </a:r>
            <a:endParaRPr b="1" sz="2400">
              <a:solidFill>
                <a:schemeClr val="dk1"/>
              </a:solidFill>
              <a:latin typeface="Avenir"/>
              <a:ea typeface="Avenir"/>
              <a:cs typeface="Avenir"/>
              <a:sym typeface="Avenir"/>
            </a:endParaRPr>
          </a:p>
          <a:p>
            <a:pPr indent="0" lvl="0" marL="0" rtl="0" algn="l">
              <a:spcBef>
                <a:spcPts val="0"/>
              </a:spcBef>
              <a:spcAft>
                <a:spcPts val="1600"/>
              </a:spcAft>
              <a:buNone/>
            </a:pPr>
            <a:r>
              <a:t/>
            </a:r>
            <a:endParaRPr b="1" sz="2400">
              <a:latin typeface="Avenir"/>
              <a:ea typeface="Avenir"/>
              <a:cs typeface="Avenir"/>
              <a:sym typeface="Avenir"/>
            </a:endParaRPr>
          </a:p>
        </p:txBody>
      </p:sp>
      <p:pic>
        <p:nvPicPr>
          <p:cNvPr id="112" name="Google Shape;112;p21"/>
          <p:cNvPicPr preferRelativeResize="0"/>
          <p:nvPr/>
        </p:nvPicPr>
        <p:blipFill rotWithShape="1">
          <a:blip r:embed="rId3">
            <a:alphaModFix/>
          </a:blip>
          <a:srcRect b="0" l="0" r="79217" t="0"/>
          <a:stretch/>
        </p:blipFill>
        <p:spPr>
          <a:xfrm>
            <a:off x="8202900" y="4493550"/>
            <a:ext cx="941101" cy="649950"/>
          </a:xfrm>
          <a:prstGeom prst="rect">
            <a:avLst/>
          </a:prstGeom>
          <a:noFill/>
          <a:ln>
            <a:noFill/>
          </a:ln>
        </p:spPr>
      </p:pic>
      <p:sp>
        <p:nvSpPr>
          <p:cNvPr id="113" name="Google Shape;113;p21"/>
          <p:cNvSpPr txBox="1"/>
          <p:nvPr/>
        </p:nvSpPr>
        <p:spPr>
          <a:xfrm>
            <a:off x="152400" y="381000"/>
            <a:ext cx="8907000" cy="974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chemeClr val="dk1"/>
                </a:solidFill>
                <a:latin typeface="Avenir"/>
                <a:ea typeface="Avenir"/>
                <a:cs typeface="Avenir"/>
                <a:sym typeface="Avenir"/>
              </a:rPr>
              <a:t>TIPS TO LEAD VIRTUALLY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